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Marcellus" panose="020E0602050203020307" pitchFamily="34" charset="0"/>
      <p:regular r:id="rId16"/>
    </p:embeddedFont>
    <p:embeddedFont>
      <p:font typeface="Montserrat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F12"/>
    <a:srgbClr val="F2A672"/>
    <a:srgbClr val="F4B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3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1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44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AECF7-859F-5DAE-8366-A92B7E34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1D46B-5A22-CE2A-BA74-61E490988534}"/>
              </a:ext>
            </a:extLst>
          </p:cNvPr>
          <p:cNvSpPr txBox="1"/>
          <p:nvPr/>
        </p:nvSpPr>
        <p:spPr>
          <a:xfrm>
            <a:off x="1030147" y="6564454"/>
            <a:ext cx="7315200" cy="563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500" b="1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IZUMI Hotel Edition</a:t>
            </a:r>
            <a:endParaRPr lang="en-US" sz="4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4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6539"/>
            <a:ext cx="784883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 Journey Automation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793670" y="2080139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Accompany your guests at every stage of their journey, from booking to post-departure, with personalized and timely messages.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670" y="3414858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626525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Before Arrival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20604" y="492371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a smooth start with: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5354598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confirmation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5728692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information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6102787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Upsell opportunities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01" y="336559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626525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43776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During the Stay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5443776" y="492371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their experience with: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43776" y="5354598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Daily tips &amp; greetings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43776" y="5728692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 &amp; local info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43776" y="6102787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recommendations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640134" y="3438972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CD853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626525"/>
            <a:ext cx="340162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66948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After Departure</a:t>
            </a:r>
            <a:endParaRPr lang="en-US" sz="2550" dirty="0"/>
          </a:p>
        </p:txBody>
      </p:sp>
      <p:sp>
        <p:nvSpPr>
          <p:cNvPr id="21" name="Text 16"/>
          <p:cNvSpPr/>
          <p:nvPr/>
        </p:nvSpPr>
        <p:spPr>
          <a:xfrm>
            <a:off x="9866948" y="4923711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Foster lasting connections through: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66948" y="5649397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follow-up messages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66948" y="602349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Encouraging reviews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6948" y="6397585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Re-engagement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31744" y="979838"/>
            <a:ext cx="7624762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Website and Social Media</a:t>
            </a:r>
            <a:endParaRPr lang="en-US" sz="4000" b="1" dirty="0"/>
          </a:p>
        </p:txBody>
      </p:sp>
      <p:sp>
        <p:nvSpPr>
          <p:cNvPr id="5" name="Text 2"/>
          <p:cNvSpPr/>
          <p:nvPr/>
        </p:nvSpPr>
        <p:spPr>
          <a:xfrm>
            <a:off x="651986" y="2250912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Elevate your digital footprint with our bespoke content generation and automation suite, tailored for your web presence and social media channels.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51986" y="3217919"/>
            <a:ext cx="461533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Sophisticated Website Presence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51986" y="3914217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booking platform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986" y="4403476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WhatsApp integration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986" y="4987924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for all devices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046" y="3285963"/>
            <a:ext cx="520767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Dynamic Social Media Engagement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031593" y="4069029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content for Instagram, Facebook, TikTok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31593" y="4576311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Scheduled publishing and campaign management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173396" y="5068284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guest content curation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3154" y="1019294"/>
            <a:ext cx="404288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 Use Case — Izumi Hotel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473154" y="1626275"/>
            <a:ext cx="8197691" cy="351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how MY HOST BizMate transforms the management of Izumi Hotel, optimizing every aspect of its operations with Balinese elegance.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154" y="2129552"/>
            <a:ext cx="337899" cy="3378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3154" y="2636401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Leads Captured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473154" y="2970014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inquiries are converted into potential reservations, automatically.</a:t>
            </a:r>
            <a:endParaRPr lang="en-US" sz="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6415" y="2129552"/>
            <a:ext cx="337899" cy="3378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56415" y="2636401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Guests Answered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4656415" y="2970014"/>
            <a:ext cx="4014430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and personalized support 24/7 thanks to our AI.</a:t>
            </a:r>
            <a:endParaRPr lang="en-US" sz="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54" y="3380780"/>
            <a:ext cx="337899" cy="3378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3154" y="3887629"/>
            <a:ext cx="199155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Follow-ups Automated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473154" y="4221242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key communications to close sales without staff.</a:t>
            </a:r>
            <a:endParaRPr lang="en-US" sz="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6415" y="3380780"/>
            <a:ext cx="337899" cy="3378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656415" y="3887629"/>
            <a:ext cx="1966555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Operations Controlled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4656415" y="4221242"/>
            <a:ext cx="4014430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visibility and management from a single platform.</a:t>
            </a:r>
            <a:endParaRPr lang="en-US" sz="8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3154" y="4632007"/>
            <a:ext cx="337899" cy="33789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73154" y="5138857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Dashboard Overview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473154" y="5472470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 for all your hotel operations.</a:t>
            </a:r>
            <a:endParaRPr lang="en-US" sz="850" dirty="0"/>
          </a:p>
        </p:txBody>
      </p:sp>
      <p:sp>
        <p:nvSpPr>
          <p:cNvPr id="20" name="Text 12"/>
          <p:cNvSpPr/>
          <p:nvPr/>
        </p:nvSpPr>
        <p:spPr>
          <a:xfrm>
            <a:off x="1246465" y="5815727"/>
            <a:ext cx="6650950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D05F12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One Platform. One System. </a:t>
            </a:r>
            <a:endParaRPr lang="en-US" sz="4200" b="1" dirty="0">
              <a:solidFill>
                <a:srgbClr val="D05F12"/>
              </a:solidFill>
            </a:endParaRPr>
          </a:p>
          <a:p>
            <a:pPr marL="0" indent="0" algn="ctr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D05F12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 Automation</a:t>
            </a: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.</a:t>
            </a:r>
            <a:endParaRPr lang="en-US" sz="4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118711-9336-6EBB-B04D-9513F3494595}"/>
              </a:ext>
            </a:extLst>
          </p:cNvPr>
          <p:cNvSpPr txBox="1"/>
          <p:nvPr/>
        </p:nvSpPr>
        <p:spPr>
          <a:xfrm>
            <a:off x="289366" y="157083"/>
            <a:ext cx="129173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Marcellus" panose="020E0602050203020307" pitchFamily="34" charset="0"/>
              </a:rPr>
              <a:t>MEETING GUIDELINE (VALIDATION)</a:t>
            </a:r>
          </a:p>
          <a:p>
            <a:r>
              <a:rPr lang="en-US" sz="2000" b="1" dirty="0">
                <a:latin typeface="Marcellus" panose="020E0602050203020307" pitchFamily="34" charset="0"/>
              </a:rPr>
              <a:t> OBJECTIVE Validate if MYHOST </a:t>
            </a:r>
            <a:r>
              <a:rPr lang="en-US" sz="2000" b="1" dirty="0" err="1">
                <a:latin typeface="Marcellus" panose="020E0602050203020307" pitchFamily="34" charset="0"/>
              </a:rPr>
              <a:t>Bizmate</a:t>
            </a:r>
            <a:r>
              <a:rPr lang="en-US" sz="2000" b="1" dirty="0">
                <a:latin typeface="Marcellus" panose="020E0602050203020307" pitchFamily="34" charset="0"/>
              </a:rPr>
              <a:t> workflows match the real daily reality of IZUMI Hotel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B8162-E83C-C1D5-0FDB-B6BF225345C2}"/>
              </a:ext>
            </a:extLst>
          </p:cNvPr>
          <p:cNvSpPr txBox="1"/>
          <p:nvPr/>
        </p:nvSpPr>
        <p:spPr>
          <a:xfrm>
            <a:off x="289366" y="1055211"/>
            <a:ext cx="7268902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REALITY CHECK- What type of properties have you worked with? </a:t>
            </a:r>
          </a:p>
          <a:p>
            <a:r>
              <a:rPr lang="en-US" dirty="0"/>
              <a:t>What are the biggest daily headaches?</a:t>
            </a:r>
          </a:p>
          <a:p>
            <a:r>
              <a:rPr lang="en-US" dirty="0"/>
              <a:t>What tasks waste the most time?</a:t>
            </a:r>
          </a:p>
          <a:p>
            <a:r>
              <a:rPr lang="en-US" dirty="0"/>
              <a:t>Where do bookings get lost?</a:t>
            </a:r>
          </a:p>
          <a:p>
            <a:r>
              <a:rPr lang="en-US" dirty="0"/>
              <a:t>What happens when the owner is not available?</a:t>
            </a:r>
          </a:p>
          <a:p>
            <a:endParaRPr lang="en-US" dirty="0"/>
          </a:p>
          <a:p>
            <a:r>
              <a:rPr lang="en-US" b="1" dirty="0"/>
              <a:t>2) INBOUND LEADS (FLOW 01 – Inbound Lead Handler)</a:t>
            </a:r>
          </a:p>
          <a:p>
            <a:r>
              <a:rPr lang="en-US" dirty="0"/>
              <a:t>Where do leads come from today? (WhatsApp, Instagram, Booking, ..)</a:t>
            </a:r>
          </a:p>
          <a:p>
            <a:r>
              <a:rPr lang="en-US" dirty="0"/>
              <a:t>When someone writes on WhatsApp:  - Who answers?  </a:t>
            </a:r>
          </a:p>
          <a:p>
            <a:r>
              <a:rPr lang="en-US" dirty="0"/>
              <a:t>How fast?  - What happens if no one answers?</a:t>
            </a:r>
          </a:p>
          <a:p>
            <a:r>
              <a:rPr lang="en-US" dirty="0"/>
              <a:t> Are leads tracked or lost?</a:t>
            </a:r>
          </a:p>
          <a:p>
            <a:r>
              <a:rPr lang="en-US" dirty="0"/>
              <a:t>Key idea: every message should automatically become a lead.</a:t>
            </a:r>
          </a:p>
          <a:p>
            <a:endParaRPr lang="en-US" b="1" dirty="0"/>
          </a:p>
          <a:p>
            <a:r>
              <a:rPr lang="en-US" b="1" dirty="0"/>
              <a:t>3) SALES PROCESS (FLOW 02 – AI Sales Assistant / LUMINIA)</a:t>
            </a:r>
          </a:p>
          <a:p>
            <a:r>
              <a:rPr lang="en-US" dirty="0"/>
              <a:t>What questions guests always ask before booking?</a:t>
            </a:r>
          </a:p>
          <a:p>
            <a:r>
              <a:rPr lang="en-US" dirty="0"/>
              <a:t> How many messages before </a:t>
            </a:r>
            <a:r>
              <a:rPr lang="en-US" dirty="0" err="1"/>
              <a:t>clos`ing</a:t>
            </a:r>
            <a:r>
              <a:rPr lang="en-US" dirty="0"/>
              <a:t>?</a:t>
            </a:r>
          </a:p>
          <a:p>
            <a:r>
              <a:rPr lang="en-US" dirty="0"/>
              <a:t> Do calls help close bookings?</a:t>
            </a:r>
          </a:p>
          <a:p>
            <a:r>
              <a:rPr lang="en-US" dirty="0"/>
              <a:t>When is a call useful vs annoying?</a:t>
            </a:r>
          </a:p>
          <a:p>
            <a:endParaRPr lang="en-US" dirty="0"/>
          </a:p>
          <a:p>
            <a:r>
              <a:rPr lang="en-US" b="1" dirty="0"/>
              <a:t>4) FOLLOW-UP (FLOW 03 – Follow-up Engine)</a:t>
            </a:r>
          </a:p>
          <a:p>
            <a:r>
              <a:rPr lang="en-US" dirty="0"/>
              <a:t>What happens when a guest stops replying?</a:t>
            </a:r>
          </a:p>
          <a:p>
            <a:r>
              <a:rPr lang="en-US" dirty="0"/>
              <a:t>Is follow-up done consistently?</a:t>
            </a:r>
          </a:p>
          <a:p>
            <a:r>
              <a:rPr lang="en-US" dirty="0"/>
              <a:t>How many bookings are lost because nobody follows up?</a:t>
            </a:r>
          </a:p>
          <a:p>
            <a:endParaRPr lang="en-US" dirty="0"/>
          </a:p>
          <a:p>
            <a:r>
              <a:rPr lang="en-US" dirty="0"/>
              <a:t>Key idea: most revenue is lost due to missing follow-up.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864A8-4444-6E43-9443-AD5B9EAFF08E}"/>
              </a:ext>
            </a:extLst>
          </p:cNvPr>
          <p:cNvSpPr txBox="1"/>
          <p:nvPr/>
        </p:nvSpPr>
        <p:spPr>
          <a:xfrm>
            <a:off x="7292049" y="1055211"/>
            <a:ext cx="73152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POST-BOOKING &amp; STAY (Guest Journey)</a:t>
            </a:r>
          </a:p>
          <a:p>
            <a:r>
              <a:rPr lang="en-US" dirty="0"/>
              <a:t>What problems happen after booking?</a:t>
            </a:r>
          </a:p>
          <a:p>
            <a:r>
              <a:rPr lang="en-US" dirty="0"/>
              <a:t>What info would guests love to receive automatically?  (weather, transport, supermarkets, ATMs, doctor)</a:t>
            </a:r>
          </a:p>
          <a:p>
            <a:r>
              <a:rPr lang="en-US" dirty="0"/>
              <a:t>What usually causes bad </a:t>
            </a:r>
            <a:r>
              <a:rPr lang="en-US" dirty="0" err="1"/>
              <a:t>reviews?Key</a:t>
            </a:r>
            <a:r>
              <a:rPr lang="en-US" dirty="0"/>
              <a:t> idea: proactive messages reduce problems and reviews.</a:t>
            </a:r>
          </a:p>
          <a:p>
            <a:endParaRPr lang="en-US" dirty="0"/>
          </a:p>
          <a:p>
            <a:r>
              <a:rPr lang="en-US" b="1" dirty="0"/>
              <a:t>6) OWNER VIEW (OSIRIS – Internal Agent)</a:t>
            </a:r>
          </a:p>
          <a:p>
            <a:r>
              <a:rPr lang="en-US" dirty="0"/>
              <a:t> What does the owner really want to see daily?</a:t>
            </a:r>
          </a:p>
          <a:p>
            <a:r>
              <a:rPr lang="en-US" dirty="0"/>
              <a:t>What problems need alerts?</a:t>
            </a:r>
          </a:p>
          <a:p>
            <a:r>
              <a:rPr lang="en-US" dirty="0"/>
              <a:t>What decisions could the system take automatically?</a:t>
            </a:r>
          </a:p>
          <a:p>
            <a:endParaRPr lang="en-US" dirty="0"/>
          </a:p>
          <a:p>
            <a:r>
              <a:rPr lang="en-US" dirty="0"/>
              <a:t>Key idea: owner wants alerts and exceptions, not dashboards.</a:t>
            </a:r>
          </a:p>
          <a:p>
            <a:endParaRPr lang="en-US" dirty="0"/>
          </a:p>
          <a:p>
            <a:r>
              <a:rPr lang="en-US" b="1" dirty="0"/>
              <a:t>7) FINAL QUESTIONS- Would you personally use this?</a:t>
            </a:r>
          </a:p>
          <a:p>
            <a:r>
              <a:rPr lang="en-US" dirty="0"/>
              <a:t>Would you pay for it?</a:t>
            </a:r>
          </a:p>
          <a:p>
            <a:r>
              <a:rPr lang="en-US" dirty="0"/>
              <a:t>What would you remove?</a:t>
            </a:r>
          </a:p>
          <a:p>
            <a:r>
              <a:rPr lang="en-US" dirty="0"/>
              <a:t>What is missing to make it essential?</a:t>
            </a:r>
          </a:p>
          <a:p>
            <a:endParaRPr lang="en-US" dirty="0"/>
          </a:p>
          <a:p>
            <a:r>
              <a:rPr lang="en-US" dirty="0"/>
              <a:t>CLOSING </a:t>
            </a:r>
            <a:r>
              <a:rPr lang="en-US" dirty="0" err="1"/>
              <a:t>QUESTION“If</a:t>
            </a:r>
            <a:r>
              <a:rPr lang="en-US" dirty="0"/>
              <a:t> this system did automatically what you do manually </a:t>
            </a:r>
            <a:r>
              <a:rPr lang="en-US" dirty="0" err="1"/>
              <a:t>today,would</a:t>
            </a:r>
            <a:r>
              <a:rPr lang="en-US" dirty="0"/>
              <a:t> it make sense for you as an owner?”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7D550-88F2-FA29-D150-3B68E683ABB9}"/>
              </a:ext>
            </a:extLst>
          </p:cNvPr>
          <p:cNvSpPr txBox="1"/>
          <p:nvPr/>
        </p:nvSpPr>
        <p:spPr>
          <a:xfrm>
            <a:off x="3680749" y="3582893"/>
            <a:ext cx="7361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Would you pay for it?</a:t>
            </a:r>
          </a:p>
        </p:txBody>
      </p:sp>
    </p:spTree>
    <p:extLst>
      <p:ext uri="{BB962C8B-B14F-4D97-AF65-F5344CB8AC3E}">
        <p14:creationId xmlns:p14="http://schemas.microsoft.com/office/powerpoint/2010/main" val="116115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168" y="1145977"/>
            <a:ext cx="6049685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 is MY HOST BizMate?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583168" y="2018705"/>
            <a:ext cx="7977664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HOST BizMate is an all-in-one AI platform designed specifically for boutique hotels and villas, streamlining operations and enhancing guest experiences.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3168" y="2639497"/>
            <a:ext cx="3905488" cy="2402800"/>
          </a:xfrm>
          <a:prstGeom prst="roundRect">
            <a:avLst>
              <a:gd name="adj" fmla="val 2913"/>
            </a:avLst>
          </a:prstGeom>
          <a:solidFill>
            <a:srgbClr val="FFFFF4"/>
          </a:solidFill>
          <a:ln w="1524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64977" y="2821305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D4AF3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494" y="2958703"/>
            <a:ext cx="224909" cy="2249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4977" y="3487817"/>
            <a:ext cx="239553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Sell more bookings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64977" y="3899059"/>
            <a:ext cx="3541871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 your sales and convert more inquiries into confirmed stays with intelligent automation.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655225" y="2639497"/>
            <a:ext cx="3905607" cy="2402800"/>
          </a:xfrm>
          <a:prstGeom prst="roundRect">
            <a:avLst>
              <a:gd name="adj" fmla="val 2913"/>
            </a:avLst>
          </a:prstGeom>
          <a:solidFill>
            <a:srgbClr val="FFFFF4"/>
          </a:solidFill>
          <a:ln w="1524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837033" y="2821305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4550" y="2958703"/>
            <a:ext cx="224909" cy="2249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37033" y="3487817"/>
            <a:ext cx="3541990" cy="622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Communicate automatically with guests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4837033" y="4210407"/>
            <a:ext cx="3541990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seamless, automated guest interactions 24 hours a day, improving satisfaction.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83168" y="5208865"/>
            <a:ext cx="7977664" cy="1874758"/>
          </a:xfrm>
          <a:prstGeom prst="roundRect">
            <a:avLst>
              <a:gd name="adj" fmla="val 3733"/>
            </a:avLst>
          </a:prstGeom>
          <a:solidFill>
            <a:srgbClr val="FFFFF4"/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764977" y="5390674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494" y="5528072"/>
            <a:ext cx="224909" cy="2249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4977" y="6057186"/>
            <a:ext cx="432816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Control operations from one dashboard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64977" y="6468428"/>
            <a:ext cx="7614047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Oversee and manage all facets of your business efficiently from a single, intuitive dashboard.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2CE6D-C72A-F50F-12F0-6B3F73BC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179109"/>
            <a:ext cx="14526705" cy="78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1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0658" y="576739"/>
            <a:ext cx="4109085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Platform Overview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2795230" y="1396603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HOST BizMate integrates advanced modules for effortless hotel management, inspired by Balinese luxury and efficiency.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795230" y="1743075"/>
            <a:ext cx="903993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2795230" y="2275284"/>
            <a:ext cx="4448532" cy="1426369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953345" y="2433399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D4AF3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17" y="2551271"/>
            <a:ext cx="192881" cy="19288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953345" y="3005018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LUMINA.AI</a:t>
            </a:r>
            <a:endParaRPr lang="en-US" sz="2000" b="1" dirty="0"/>
          </a:p>
        </p:txBody>
      </p:sp>
      <p:sp>
        <p:nvSpPr>
          <p:cNvPr id="9" name="Text 6"/>
          <p:cNvSpPr/>
          <p:nvPr/>
        </p:nvSpPr>
        <p:spPr>
          <a:xfrm>
            <a:off x="2953345" y="3357801"/>
            <a:ext cx="413230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sales and lead management engine.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386638" y="2275284"/>
            <a:ext cx="4448532" cy="1426369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544752" y="2433399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624" y="2551271"/>
            <a:ext cx="192881" cy="19288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44752" y="3005018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BANYU.AI</a:t>
            </a:r>
            <a:endParaRPr lang="en-US" sz="2000" b="1" dirty="0"/>
          </a:p>
        </p:txBody>
      </p:sp>
      <p:sp>
        <p:nvSpPr>
          <p:cNvPr id="14" name="Text 10"/>
          <p:cNvSpPr/>
          <p:nvPr/>
        </p:nvSpPr>
        <p:spPr>
          <a:xfrm>
            <a:off x="7544752" y="3357801"/>
            <a:ext cx="413230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WhatsApp guest assistant for seamless communication.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2795230" y="3844528"/>
            <a:ext cx="4448532" cy="1612106"/>
          </a:xfrm>
          <a:prstGeom prst="roundRect">
            <a:avLst>
              <a:gd name="adj" fmla="val 3724"/>
            </a:avLst>
          </a:prstGeom>
          <a:solidFill>
            <a:srgbClr val="FFFFF4"/>
          </a:solidFill>
          <a:ln w="15240">
            <a:solidFill>
              <a:srgbClr val="A052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2953345" y="4002643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A052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1217" y="4120515"/>
            <a:ext cx="192881" cy="19288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2953345" y="4574262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KORA.AI</a:t>
            </a:r>
            <a:endParaRPr lang="en-US" sz="2000" b="1" dirty="0"/>
          </a:p>
        </p:txBody>
      </p:sp>
      <p:sp>
        <p:nvSpPr>
          <p:cNvPr id="19" name="Text 14"/>
          <p:cNvSpPr/>
          <p:nvPr/>
        </p:nvSpPr>
        <p:spPr>
          <a:xfrm>
            <a:off x="2953345" y="4927044"/>
            <a:ext cx="4132302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Concierge  that answer guest </a:t>
            </a:r>
            <a:r>
              <a:rPr lang="en-US" sz="110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calls,manage</a:t>
            </a: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inquiries, AND SUPPORT BOOKINGS 24/7 when reception is not </a:t>
            </a:r>
            <a:r>
              <a:rPr lang="en-US" sz="110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avaialbles</a:t>
            </a: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.</a:t>
            </a:r>
            <a:endParaRPr lang="en-US" sz="1100" dirty="0"/>
          </a:p>
        </p:txBody>
      </p:sp>
      <p:sp>
        <p:nvSpPr>
          <p:cNvPr id="20" name="Shape 15"/>
          <p:cNvSpPr/>
          <p:nvPr/>
        </p:nvSpPr>
        <p:spPr>
          <a:xfrm>
            <a:off x="7386638" y="3844528"/>
            <a:ext cx="4448532" cy="1612106"/>
          </a:xfrm>
          <a:prstGeom prst="roundRect">
            <a:avLst>
              <a:gd name="adj" fmla="val 3724"/>
            </a:avLst>
          </a:prstGeom>
          <a:solidFill>
            <a:srgbClr val="FFFFF4"/>
          </a:solidFill>
          <a:ln w="15240">
            <a:solidFill>
              <a:srgbClr val="2F4F4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7544752" y="4002643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2F4F4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2624" y="4120515"/>
            <a:ext cx="192881" cy="19288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544752" y="4574262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OSIRIS.AI</a:t>
            </a:r>
            <a:endParaRPr lang="en-US" sz="2000" b="1" dirty="0"/>
          </a:p>
        </p:txBody>
      </p:sp>
      <p:sp>
        <p:nvSpPr>
          <p:cNvPr id="24" name="Text 18"/>
          <p:cNvSpPr/>
          <p:nvPr/>
        </p:nvSpPr>
        <p:spPr>
          <a:xfrm>
            <a:off x="7544752" y="4927044"/>
            <a:ext cx="4132302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 and operations management dashboard.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2795230" y="5617369"/>
            <a:ext cx="903993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26" name="Shape 20"/>
          <p:cNvSpPr/>
          <p:nvPr/>
        </p:nvSpPr>
        <p:spPr>
          <a:xfrm>
            <a:off x="2795230" y="6221028"/>
            <a:ext cx="9039939" cy="25479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1"/>
          <p:cNvSpPr/>
          <p:nvPr/>
        </p:nvSpPr>
        <p:spPr>
          <a:xfrm>
            <a:off x="2795230" y="6460807"/>
            <a:ext cx="246542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Support Modules</a:t>
            </a:r>
            <a:endParaRPr lang="en-US" sz="1900" b="1" dirty="0"/>
          </a:p>
        </p:txBody>
      </p:sp>
      <p:sp>
        <p:nvSpPr>
          <p:cNvPr id="28" name="Text 22"/>
          <p:cNvSpPr/>
          <p:nvPr/>
        </p:nvSpPr>
        <p:spPr>
          <a:xfrm>
            <a:off x="2795230" y="6995636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 Journey Automation</a:t>
            </a:r>
            <a:endParaRPr lang="en-US" sz="1100" dirty="0"/>
          </a:p>
        </p:txBody>
      </p:sp>
      <p:sp>
        <p:nvSpPr>
          <p:cNvPr id="29" name="Text 23"/>
          <p:cNvSpPr/>
          <p:nvPr/>
        </p:nvSpPr>
        <p:spPr>
          <a:xfrm>
            <a:off x="2795230" y="7231380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 &amp; Social Media Management</a:t>
            </a:r>
            <a:endParaRPr lang="en-US" sz="1100" dirty="0"/>
          </a:p>
        </p:txBody>
      </p:sp>
      <p:sp>
        <p:nvSpPr>
          <p:cNvPr id="30" name="Text 24"/>
          <p:cNvSpPr/>
          <p:nvPr/>
        </p:nvSpPr>
        <p:spPr>
          <a:xfrm>
            <a:off x="2795230" y="7467124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Owner Dashboard &amp; Analytics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617" y="762000"/>
            <a:ext cx="5174694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LUMINA.AI — Sales and Leads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466963" y="1472803"/>
            <a:ext cx="8210074" cy="346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LUMINA.AI is your intelligent system that transforms inquiries into confirmed bookings, optimizing every step of the sales funnel with Balinese inspired elegance and efficiency.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63" y="1969770"/>
            <a:ext cx="667107" cy="8004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67420" y="2103120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Lead Capture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267420" y="2432447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Instagram, Facebook, Email, and WhatsApp.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63" y="2770227"/>
            <a:ext cx="667107" cy="8004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67420" y="2903577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Centralized Inbox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267420" y="3232904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communications in one place.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63" y="3570684"/>
            <a:ext cx="667107" cy="8004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67420" y="3704034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Sales Pipeline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267420" y="4033361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tracking of each lead.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63" y="4371142"/>
            <a:ext cx="667107" cy="80045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67420" y="4504492"/>
            <a:ext cx="196465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Automated Follow-ups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267420" y="4833818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Never miss a sales opportunity.</a:t>
            </a:r>
            <a:endParaRPr lang="en-US" sz="10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63" y="5171599"/>
            <a:ext cx="667107" cy="80045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267420" y="5304949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Confirmed Booking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1267420" y="5634276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lead conversion.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466963" y="6172081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Features: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466963" y="6621423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 inbox</a:t>
            </a:r>
            <a:endParaRPr lang="en-US" sz="1050" dirty="0"/>
          </a:p>
        </p:txBody>
      </p:sp>
      <p:sp>
        <p:nvSpPr>
          <p:cNvPr id="22" name="Text 14"/>
          <p:cNvSpPr/>
          <p:nvPr/>
        </p:nvSpPr>
        <p:spPr>
          <a:xfrm>
            <a:off x="466963" y="6841569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pipeline</a:t>
            </a:r>
            <a:endParaRPr lang="en-US" sz="1050" dirty="0"/>
          </a:p>
        </p:txBody>
      </p:sp>
      <p:sp>
        <p:nvSpPr>
          <p:cNvPr id="23" name="Text 15"/>
          <p:cNvSpPr/>
          <p:nvPr/>
        </p:nvSpPr>
        <p:spPr>
          <a:xfrm>
            <a:off x="466963" y="7061716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follow-ups</a:t>
            </a:r>
            <a:endParaRPr lang="en-US" sz="1050" dirty="0"/>
          </a:p>
        </p:txBody>
      </p:sp>
      <p:sp>
        <p:nvSpPr>
          <p:cNvPr id="24" name="Text 16"/>
          <p:cNvSpPr/>
          <p:nvPr/>
        </p:nvSpPr>
        <p:spPr>
          <a:xfrm>
            <a:off x="466963" y="7281863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message templates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194" y="698768"/>
            <a:ext cx="7361277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BANYU.AI — WhatsApp Concierge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506194" y="1671056"/>
            <a:ext cx="8001714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BANYU.AI is your 24/7 AI Guest Assistant working on WhatsApp, providing impeccable and personalized support.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43" y="2602825"/>
            <a:ext cx="815935" cy="979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0194" y="2765941"/>
            <a:ext cx="263663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Answers Guest Questions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550194" y="316872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instant responses to frequently asked questions from guests.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43" y="3581995"/>
            <a:ext cx="815935" cy="9791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50194" y="3745111"/>
            <a:ext cx="234600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Checks Availability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550194" y="414789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Verifies real-time availability for bookings and services.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43" y="4561165"/>
            <a:ext cx="815935" cy="9791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50194" y="4724281"/>
            <a:ext cx="379249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Sends Confirmations and Reminders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550194" y="512706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Automates the delivery of booking confirmations and timely reminders.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143" y="5540335"/>
            <a:ext cx="815935" cy="115335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50194" y="5703451"/>
            <a:ext cx="245256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WhatsApp Coexistence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550194" y="6106239"/>
            <a:ext cx="7022663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Seamlessly integrates with your existing WhatsApp number, allowing both you and the AI to operate from the same contact.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571143" y="6877288"/>
            <a:ext cx="800171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your guests a fluid and uninterrupted experience with instant responses to their needs.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576024"/>
            <a:ext cx="6004203" cy="780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100"/>
              </a:lnSpc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KORA.AI — Voice Assistant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730925" y="1669732"/>
            <a:ext cx="768215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that automatically answers your hotel's phone calls, ensuring no query goes unanswered.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5" y="2447568"/>
            <a:ext cx="1044178" cy="14760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83938" y="2656403"/>
            <a:ext cx="538460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Handles Calls When Reception is Closed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1983938" y="3171825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calls outside of reception hours, ensuring continuous coverage.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25" y="3923586"/>
            <a:ext cx="1044178" cy="14760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83938" y="4132421"/>
            <a:ext cx="5554028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Answers Booking &amp; Availability Questions</a:t>
            </a:r>
            <a:endParaRPr lang="en-US" sz="2350" dirty="0"/>
          </a:p>
        </p:txBody>
      </p:sp>
      <p:sp>
        <p:nvSpPr>
          <p:cNvPr id="10" name="Text 5"/>
          <p:cNvSpPr/>
          <p:nvPr/>
        </p:nvSpPr>
        <p:spPr>
          <a:xfrm>
            <a:off x="1983938" y="4647843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Instantly provides information regarding bookings and real-time availability.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25" y="5399603"/>
            <a:ext cx="1044178" cy="14760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83938" y="5608439"/>
            <a:ext cx="300204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Uses Unified Data</a:t>
            </a:r>
            <a:endParaRPr lang="en-US" sz="2350" dirty="0"/>
          </a:p>
        </p:txBody>
      </p:sp>
      <p:sp>
        <p:nvSpPr>
          <p:cNvPr id="13" name="Text 7"/>
          <p:cNvSpPr/>
          <p:nvPr/>
        </p:nvSpPr>
        <p:spPr>
          <a:xfrm>
            <a:off x="1983938" y="6123861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the same consistent information as WhatsApp and the Control Panel.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30925" y="7110532"/>
            <a:ext cx="768215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Never miss a call again. Provide seamless, exceptional customer service around the clock, ensuring every guest query is answered.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6415" y="927452"/>
            <a:ext cx="5498544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OSIRIS.AI — Operations and Control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861655" y="1842492"/>
            <a:ext cx="7420689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system for owner operations and supervision, designed with a luxury Balinese aesthetic.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861655" y="2126813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46415" y="2126813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39892" y="2259330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Bookings Overview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39892" y="2549009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insights into all current and upcoming reservations.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861655" y="2951202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846415" y="2951202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9892" y="3083719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Payments &amp; Revenue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39892" y="3373398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tracking of financial transactions and revenue generation.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861655" y="3775591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846415" y="3775591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39892" y="3908108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 Status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39892" y="4197787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guest movements and preferences for personalized service.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861655" y="4599980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846415" y="4599980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39892" y="4732496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Alerts &amp; Exceptions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1039892" y="5022175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notifications for critical events requiring immediate attention.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1037630" y="5614988"/>
            <a:ext cx="7244715" cy="1210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owner supervises. The system executes.</a:t>
            </a:r>
            <a:endParaRPr lang="en-US" sz="3650" dirty="0"/>
          </a:p>
        </p:txBody>
      </p:sp>
      <p:sp>
        <p:nvSpPr>
          <p:cNvPr id="22" name="Shape 19"/>
          <p:cNvSpPr/>
          <p:nvPr/>
        </p:nvSpPr>
        <p:spPr>
          <a:xfrm>
            <a:off x="861655" y="5439013"/>
            <a:ext cx="15240" cy="1562338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EC2DAA-1A18-D8FA-D688-687CA8F8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29" y="193065"/>
            <a:ext cx="3338144" cy="252108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F95F2-37FC-B31D-E83D-C3F16057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481" y="193065"/>
            <a:ext cx="3083099" cy="2533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21B46-EB54-1C69-EBB7-04B7AF988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35" y="2994376"/>
            <a:ext cx="4064209" cy="2711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E475E5-B0ED-515D-8BC7-D3EAB7518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831" y="3007154"/>
            <a:ext cx="4064209" cy="2470121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29C86C-49D1-171F-7345-699C717B9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601" y="3007154"/>
            <a:ext cx="3892439" cy="2521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00CCE1-B326-FE21-7865-A94AE39C0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831" y="5705852"/>
            <a:ext cx="4064209" cy="25237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E62787-AC22-52B4-1730-6B353D50C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215" y="164599"/>
            <a:ext cx="3587934" cy="25337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C6BB4-D143-873D-22B1-B6C874DBD6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3" y="126998"/>
            <a:ext cx="3600635" cy="2540131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77C9784E-BA64-38A8-F882-C71A194DE89F}"/>
              </a:ext>
            </a:extLst>
          </p:cNvPr>
          <p:cNvSpPr/>
          <p:nvPr/>
        </p:nvSpPr>
        <p:spPr>
          <a:xfrm>
            <a:off x="4630352" y="4162025"/>
            <a:ext cx="712957" cy="37617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E9E4932-7FE6-E0D9-619C-58EC116324F9}"/>
              </a:ext>
            </a:extLst>
          </p:cNvPr>
          <p:cNvSpPr/>
          <p:nvPr/>
        </p:nvSpPr>
        <p:spPr>
          <a:xfrm>
            <a:off x="9051040" y="4079111"/>
            <a:ext cx="712957" cy="37617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11130AF-4C75-1126-E694-261626DB1342}"/>
              </a:ext>
            </a:extLst>
          </p:cNvPr>
          <p:cNvSpPr/>
          <p:nvPr/>
        </p:nvSpPr>
        <p:spPr>
          <a:xfrm>
            <a:off x="3532719" y="1243400"/>
            <a:ext cx="712957" cy="37617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62A35A4-3483-445F-95DE-42FBA2352C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6149" y="1246323"/>
            <a:ext cx="725487" cy="4145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35C8704-B5A9-E767-4C50-95AB53FD8D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9739" y="1224206"/>
            <a:ext cx="725487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5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3650</TotalTime>
  <Words>1137</Words>
  <Application>Microsoft Office PowerPoint</Application>
  <PresentationFormat>Custom</PresentationFormat>
  <Paragraphs>167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Montserrat</vt:lpstr>
      <vt:lpstr>Arial</vt:lpstr>
      <vt:lpstr>Marcellus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Jose Carrallo</dc:creator>
  <cp:lastModifiedBy>JOSE CARRALLO DE LA FUENTE</cp:lastModifiedBy>
  <cp:revision>11</cp:revision>
  <dcterms:created xsi:type="dcterms:W3CDTF">2026-01-11T00:27:30Z</dcterms:created>
  <dcterms:modified xsi:type="dcterms:W3CDTF">2026-01-17T02:16:27Z</dcterms:modified>
</cp:coreProperties>
</file>